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Average"/>
      <p:regular r:id="rId37"/>
    </p:embeddedFont>
    <p:embeddedFont>
      <p:font typeface="Oswal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Average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Oswald-bold.fntdata"/><Relationship Id="rId16" Type="http://schemas.openxmlformats.org/officeDocument/2006/relationships/slide" Target="slides/slide11.xml"/><Relationship Id="rId38" Type="http://schemas.openxmlformats.org/officeDocument/2006/relationships/font" Target="fonts/Oswal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72bc9615f_0_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72bc9615f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72bc9615f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872bc9615f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72bc9615f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872bc9615f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72bc9615f_0_9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72bc9615f_0_9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72bc9615f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72bc9615f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f51eb834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ff51eb834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872bc9615f_0_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872bc9615f_0_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72bc9615f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72bc9615f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72bc9615f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872bc9615f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872bc9615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872bc9615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72bc9615f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872bc9615f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72bc9615f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872bc9615f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ff51eb83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ff51eb83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ff51eb834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ff51eb834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f51eb834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f51eb834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ff51eb834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ff51eb834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ff51eb834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ff51eb834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ff51eb834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ff51eb834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f51eb834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ff51eb834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872bc9615f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872bc9615f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72bc9615f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872bc9615f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72bc9615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72bc9615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72bc9615f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872bc9615f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72bc9615f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872bc9615f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72bc9615f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72bc9615f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872bc9615f_0_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872bc9615f_0_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8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Colorizing the Prokudin-Gorskii photo collection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CV</a:t>
            </a:r>
            <a:r>
              <a:rPr b="1" lang="en" sz="4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Project 1</a:t>
            </a:r>
            <a:endParaRPr b="1" sz="4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4951" l="0" r="0" t="0"/>
          <a:stretch/>
        </p:blipFill>
        <p:spPr>
          <a:xfrm>
            <a:off x="947550" y="275063"/>
            <a:ext cx="7248900" cy="459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Two Search Method</a:t>
            </a:r>
            <a:endParaRPr sz="3240"/>
          </a:p>
        </p:txBody>
      </p:sp>
      <p:sp>
        <p:nvSpPr>
          <p:cNvPr id="158" name="Google Shape;158;p23"/>
          <p:cNvSpPr txBox="1"/>
          <p:nvPr/>
        </p:nvSpPr>
        <p:spPr>
          <a:xfrm>
            <a:off x="796350" y="1738275"/>
            <a:ext cx="7856100" cy="11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59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35"/>
              <a:buFont typeface="Average"/>
              <a:buAutoNum type="arabicPeriod"/>
            </a:pPr>
            <a:r>
              <a:rPr lang="en" sz="26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Exhaustive search</a:t>
            </a:r>
            <a:endParaRPr sz="26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959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35"/>
              <a:buFont typeface="Average"/>
              <a:buAutoNum type="arabicPeriod"/>
            </a:pPr>
            <a:r>
              <a:rPr lang="en" sz="26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Image Pyramid</a:t>
            </a:r>
            <a:endParaRPr sz="26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Exhaustive Search</a:t>
            </a:r>
            <a:endParaRPr sz="3240"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643800" y="1486475"/>
            <a:ext cx="78564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Char char="●"/>
            </a:pPr>
            <a:r>
              <a:rPr lang="en" sz="2435"/>
              <a:t>Only search for a small range of displacement </a:t>
            </a:r>
            <a:endParaRPr sz="2435"/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Char char="●"/>
            </a:pPr>
            <a:r>
              <a:rPr lang="en" sz="2435"/>
              <a:t>Use for low resolution (&lt;1000) images</a:t>
            </a:r>
            <a:endParaRPr sz="2435"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175" y="3255475"/>
            <a:ext cx="7053654" cy="9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Image Pyramid</a:t>
            </a:r>
            <a:endParaRPr sz="3240"/>
          </a:p>
        </p:txBody>
      </p:sp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67190" l="0" r="0" t="0"/>
          <a:stretch/>
        </p:blipFill>
        <p:spPr>
          <a:xfrm>
            <a:off x="1932850" y="1509075"/>
            <a:ext cx="877720" cy="77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 rotWithShape="1">
          <a:blip r:embed="rId3">
            <a:alphaModFix/>
          </a:blip>
          <a:srcRect b="67190" l="0" r="0" t="0"/>
          <a:stretch/>
        </p:blipFill>
        <p:spPr>
          <a:xfrm>
            <a:off x="3405125" y="1509075"/>
            <a:ext cx="1628081" cy="14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 rotWithShape="1">
          <a:blip r:embed="rId3">
            <a:alphaModFix/>
          </a:blip>
          <a:srcRect b="33404" l="0" r="0" t="32706"/>
          <a:stretch/>
        </p:blipFill>
        <p:spPr>
          <a:xfrm>
            <a:off x="891355" y="1509075"/>
            <a:ext cx="495220" cy="43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 rotWithShape="1">
          <a:blip r:embed="rId3">
            <a:alphaModFix/>
          </a:blip>
          <a:srcRect b="67190" l="0" r="0" t="0"/>
          <a:stretch/>
        </p:blipFill>
        <p:spPr>
          <a:xfrm>
            <a:off x="5549125" y="1509075"/>
            <a:ext cx="3261225" cy="289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647175" y="2083100"/>
            <a:ext cx="95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0.125x</a:t>
            </a:r>
            <a:endParaRPr sz="2235"/>
          </a:p>
        </p:txBody>
      </p:sp>
      <p:sp>
        <p:nvSpPr>
          <p:cNvPr id="176" name="Google Shape;176;p25"/>
          <p:cNvSpPr txBox="1"/>
          <p:nvPr>
            <p:ph idx="1" type="body"/>
          </p:nvPr>
        </p:nvSpPr>
        <p:spPr>
          <a:xfrm>
            <a:off x="1891863" y="2571750"/>
            <a:ext cx="95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0.25x</a:t>
            </a:r>
            <a:endParaRPr sz="2235"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739300" y="3144450"/>
            <a:ext cx="95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0.5x</a:t>
            </a:r>
            <a:endParaRPr sz="2235"/>
          </a:p>
        </p:txBody>
      </p:sp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6699888" y="4406075"/>
            <a:ext cx="95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1x</a:t>
            </a:r>
            <a:endParaRPr sz="2235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Image Pyramid</a:t>
            </a:r>
            <a:endParaRPr sz="3240"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643800" y="1486475"/>
            <a:ext cx="78564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Char char="●"/>
            </a:pPr>
            <a:r>
              <a:rPr lang="en" sz="2435"/>
              <a:t>To search for a large range of displacement </a:t>
            </a:r>
            <a:endParaRPr sz="2435"/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Char char="●"/>
            </a:pPr>
            <a:r>
              <a:rPr lang="en" sz="2435"/>
              <a:t>Use for high resolution </a:t>
            </a:r>
            <a:r>
              <a:rPr lang="en" sz="2435"/>
              <a:t>(&gt;1000)</a:t>
            </a:r>
            <a:r>
              <a:rPr lang="en" sz="2435"/>
              <a:t> images</a:t>
            </a:r>
            <a:endParaRPr sz="2435"/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Char char="●"/>
            </a:pPr>
            <a:r>
              <a:rPr lang="en" sz="2435"/>
              <a:t>Faster than exhaustive search</a:t>
            </a:r>
            <a:endParaRPr sz="2435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600" y="152400"/>
            <a:ext cx="6655200" cy="4838700"/>
          </a:xfrm>
          <a:prstGeom prst="roundRect">
            <a:avLst>
              <a:gd fmla="val 4624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Image matching metric</a:t>
            </a:r>
            <a:endParaRPr sz="3240"/>
          </a:p>
        </p:txBody>
      </p:sp>
      <p:sp>
        <p:nvSpPr>
          <p:cNvPr id="195" name="Google Shape;195;p28"/>
          <p:cNvSpPr txBox="1"/>
          <p:nvPr/>
        </p:nvSpPr>
        <p:spPr>
          <a:xfrm>
            <a:off x="796350" y="1509675"/>
            <a:ext cx="78561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59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35"/>
              <a:buFont typeface="Average"/>
              <a:buAutoNum type="arabicPeriod"/>
            </a:pPr>
            <a:r>
              <a:rPr lang="en" sz="26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Sum of Squared Differences (SSD, L2-norm)</a:t>
            </a:r>
            <a:endParaRPr sz="26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959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635"/>
              <a:buFont typeface="Average"/>
              <a:buAutoNum type="arabicPeriod"/>
            </a:pPr>
            <a:r>
              <a:rPr lang="en" sz="2635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N</a:t>
            </a:r>
            <a:r>
              <a:rPr lang="en" sz="2635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ormalized Cross Correlation (NCC)</a:t>
            </a:r>
            <a:endParaRPr sz="2635">
              <a:solidFill>
                <a:srgbClr val="FF99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959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35"/>
              <a:buFont typeface="Average"/>
              <a:buAutoNum type="arabicPeriod"/>
            </a:pPr>
            <a:r>
              <a:rPr lang="en" sz="26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Structural Similarity (SSID)</a:t>
            </a:r>
            <a:endParaRPr sz="26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25" y="1268450"/>
            <a:ext cx="8154000" cy="3101400"/>
          </a:xfrm>
          <a:prstGeom prst="roundRect">
            <a:avLst>
              <a:gd fmla="val 9195" name="adj"/>
            </a:avLst>
          </a:prstGeom>
          <a:noFill/>
          <a:ln>
            <a:noFill/>
          </a:ln>
        </p:spPr>
      </p:pic>
      <p:sp>
        <p:nvSpPr>
          <p:cNvPr id="201" name="Google Shape;201;p29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Image matching metric</a:t>
            </a:r>
            <a:endParaRPr sz="324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Auto Crop</a:t>
            </a:r>
            <a:endParaRPr sz="3240"/>
          </a:p>
        </p:txBody>
      </p:sp>
      <p:sp>
        <p:nvSpPr>
          <p:cNvPr id="207" name="Google Shape;207;p30"/>
          <p:cNvSpPr txBox="1"/>
          <p:nvPr/>
        </p:nvSpPr>
        <p:spPr>
          <a:xfrm>
            <a:off x="796350" y="1433475"/>
            <a:ext cx="7856100" cy="24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417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35"/>
              <a:buFont typeface="Average"/>
              <a:buAutoNum type="arabicPeriod"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Rescale to 0.25x</a:t>
            </a:r>
            <a:endParaRPr sz="21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417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35"/>
              <a:buFont typeface="Average"/>
              <a:buAutoNum type="arabicPeriod"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Apply Gaussian filter to denoise</a:t>
            </a:r>
            <a:endParaRPr sz="21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417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35"/>
              <a:buFont typeface="Average"/>
              <a:buAutoNum type="arabicPeriod"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Edge detection: cv2.Canny</a:t>
            </a:r>
            <a:endParaRPr sz="21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417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35"/>
              <a:buFont typeface="Average"/>
              <a:buAutoNum type="arabicPeriod"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Compute the mean of the rows and columns</a:t>
            </a:r>
            <a:endParaRPr sz="21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417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35"/>
              <a:buFont typeface="Average"/>
              <a:buAutoNum type="arabicPeriod"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Threshold to find edges, then find innermost rows/columns</a:t>
            </a:r>
            <a:endParaRPr sz="21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50" y="1271800"/>
            <a:ext cx="3653750" cy="3132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1563" y="1271801"/>
            <a:ext cx="3653762" cy="3068767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1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Rescale, Gaussian Blur</a:t>
            </a:r>
            <a:endParaRPr sz="3240"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5082589" y="4404225"/>
            <a:ext cx="301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35"/>
              <a:t>0.25x + Gaussian Blur</a:t>
            </a:r>
            <a:endParaRPr sz="2035"/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869264" y="4404225"/>
            <a:ext cx="301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35"/>
              <a:t>1x, Original</a:t>
            </a:r>
            <a:endParaRPr sz="203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600" y="1478026"/>
            <a:ext cx="2461450" cy="224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175" y="1687725"/>
            <a:ext cx="1245750" cy="1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 rot="1275634">
            <a:off x="759654" y="2707595"/>
            <a:ext cx="88525" cy="1198061"/>
          </a:xfrm>
          <a:prstGeom prst="rect">
            <a:avLst/>
          </a:prstGeom>
          <a:solidFill>
            <a:srgbClr val="2E9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8" name="Google Shape;68;p14"/>
          <p:cNvSpPr/>
          <p:nvPr/>
        </p:nvSpPr>
        <p:spPr>
          <a:xfrm rot="-1113458">
            <a:off x="1184252" y="2707663"/>
            <a:ext cx="88607" cy="1197904"/>
          </a:xfrm>
          <a:prstGeom prst="rect">
            <a:avLst/>
          </a:prstGeom>
          <a:solidFill>
            <a:srgbClr val="2E9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Background</a:t>
            </a:r>
            <a:endParaRPr sz="3240"/>
          </a:p>
        </p:txBody>
      </p:sp>
      <p:grpSp>
        <p:nvGrpSpPr>
          <p:cNvPr id="70" name="Google Shape;70;p14"/>
          <p:cNvGrpSpPr/>
          <p:nvPr/>
        </p:nvGrpSpPr>
        <p:grpSpPr>
          <a:xfrm>
            <a:off x="5499875" y="90200"/>
            <a:ext cx="3412425" cy="2523700"/>
            <a:chOff x="5499875" y="90200"/>
            <a:chExt cx="3412425" cy="2523700"/>
          </a:xfrm>
        </p:grpSpPr>
        <p:pic>
          <p:nvPicPr>
            <p:cNvPr id="71" name="Google Shape;71;p14"/>
            <p:cNvPicPr preferRelativeResize="0"/>
            <p:nvPr/>
          </p:nvPicPr>
          <p:blipFill rotWithShape="1">
            <a:blip r:embed="rId5">
              <a:alphaModFix/>
            </a:blip>
            <a:srcRect b="67190" l="0" r="0" t="0"/>
            <a:stretch/>
          </p:blipFill>
          <p:spPr>
            <a:xfrm>
              <a:off x="7054678" y="90200"/>
              <a:ext cx="1857622" cy="159752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2" name="Google Shape;72;p14"/>
            <p:cNvCxnSpPr/>
            <p:nvPr/>
          </p:nvCxnSpPr>
          <p:spPr>
            <a:xfrm flipH="1" rot="10800000">
              <a:off x="5499875" y="816900"/>
              <a:ext cx="1581000" cy="1797000"/>
            </a:xfrm>
            <a:prstGeom prst="straightConnector1">
              <a:avLst/>
            </a:prstGeom>
            <a:noFill/>
            <a:ln cap="flat" cmpd="sng" w="38100">
              <a:solidFill>
                <a:srgbClr val="2E9DFF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2"/>
          <p:cNvPicPr preferRelativeResize="0"/>
          <p:nvPr/>
        </p:nvPicPr>
        <p:blipFill rotWithShape="1">
          <a:blip r:embed="rId3">
            <a:alphaModFix/>
          </a:blip>
          <a:srcRect b="3523" l="1215" r="0" t="4225"/>
          <a:stretch/>
        </p:blipFill>
        <p:spPr>
          <a:xfrm>
            <a:off x="1147800" y="2955650"/>
            <a:ext cx="2446625" cy="198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1474" y="184225"/>
            <a:ext cx="2499274" cy="204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b="3523" l="1215" r="0" t="4225"/>
          <a:stretch/>
        </p:blipFill>
        <p:spPr>
          <a:xfrm>
            <a:off x="4591975" y="191738"/>
            <a:ext cx="2163475" cy="203184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/>
          <p:nvPr>
            <p:ph idx="1" type="body"/>
          </p:nvPr>
        </p:nvSpPr>
        <p:spPr>
          <a:xfrm>
            <a:off x="3696950" y="4448200"/>
            <a:ext cx="204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Column Mean</a:t>
            </a:r>
            <a:endParaRPr sz="2235"/>
          </a:p>
        </p:txBody>
      </p:sp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6831650" y="1658400"/>
            <a:ext cx="204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Row Mean</a:t>
            </a:r>
            <a:endParaRPr sz="2235"/>
          </a:p>
        </p:txBody>
      </p:sp>
      <p:sp>
        <p:nvSpPr>
          <p:cNvPr id="226" name="Google Shape;226;p32"/>
          <p:cNvSpPr/>
          <p:nvPr/>
        </p:nvSpPr>
        <p:spPr>
          <a:xfrm rot="5400000">
            <a:off x="2115063" y="2269675"/>
            <a:ext cx="512100" cy="647400"/>
          </a:xfrm>
          <a:prstGeom prst="rightArrow">
            <a:avLst>
              <a:gd fmla="val 50000" name="adj1"/>
              <a:gd fmla="val 51031" name="adj2"/>
            </a:avLst>
          </a:prstGeom>
          <a:solidFill>
            <a:srgbClr val="E724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7" name="Google Shape;227;p32"/>
          <p:cNvSpPr/>
          <p:nvPr/>
        </p:nvSpPr>
        <p:spPr>
          <a:xfrm>
            <a:off x="3845638" y="1058700"/>
            <a:ext cx="512100" cy="647400"/>
          </a:xfrm>
          <a:prstGeom prst="rightArrow">
            <a:avLst>
              <a:gd fmla="val 50000" name="adj1"/>
              <a:gd fmla="val 51031" name="adj2"/>
            </a:avLst>
          </a:prstGeom>
          <a:solidFill>
            <a:srgbClr val="E724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28" name="Google Shape;228;p32"/>
          <p:cNvCxnSpPr/>
          <p:nvPr/>
        </p:nvCxnSpPr>
        <p:spPr>
          <a:xfrm>
            <a:off x="855525" y="3615650"/>
            <a:ext cx="3023700" cy="0"/>
          </a:xfrm>
          <a:prstGeom prst="straightConnector1">
            <a:avLst/>
          </a:prstGeom>
          <a:noFill/>
          <a:ln cap="flat" cmpd="sng" w="28575">
            <a:solidFill>
              <a:srgbClr val="E7242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32"/>
          <p:cNvCxnSpPr/>
          <p:nvPr/>
        </p:nvCxnSpPr>
        <p:spPr>
          <a:xfrm>
            <a:off x="4336563" y="695800"/>
            <a:ext cx="2812500" cy="0"/>
          </a:xfrm>
          <a:prstGeom prst="straightConnector1">
            <a:avLst/>
          </a:prstGeom>
          <a:noFill/>
          <a:ln cap="flat" cmpd="sng" w="28575">
            <a:solidFill>
              <a:srgbClr val="E7242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32"/>
          <p:cNvSpPr txBox="1"/>
          <p:nvPr>
            <p:ph idx="1" type="body"/>
          </p:nvPr>
        </p:nvSpPr>
        <p:spPr>
          <a:xfrm>
            <a:off x="3998600" y="3329300"/>
            <a:ext cx="144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Threshold</a:t>
            </a:r>
            <a:endParaRPr sz="2235"/>
          </a:p>
        </p:txBody>
      </p:sp>
      <p:sp>
        <p:nvSpPr>
          <p:cNvPr id="231" name="Google Shape;231;p32"/>
          <p:cNvSpPr txBox="1"/>
          <p:nvPr>
            <p:ph idx="1" type="body"/>
          </p:nvPr>
        </p:nvSpPr>
        <p:spPr>
          <a:xfrm>
            <a:off x="7229800" y="409450"/>
            <a:ext cx="152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35"/>
              <a:t>Threshold</a:t>
            </a:r>
            <a:endParaRPr sz="2235"/>
          </a:p>
        </p:txBody>
      </p:sp>
      <p:sp>
        <p:nvSpPr>
          <p:cNvPr id="232" name="Google Shape;232;p32"/>
          <p:cNvSpPr/>
          <p:nvPr/>
        </p:nvSpPr>
        <p:spPr>
          <a:xfrm>
            <a:off x="1761550" y="2984425"/>
            <a:ext cx="1414200" cy="6255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5079325" y="70300"/>
            <a:ext cx="1414200" cy="6255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34" name="Google Shape;234;p32"/>
          <p:cNvCxnSpPr/>
          <p:nvPr/>
        </p:nvCxnSpPr>
        <p:spPr>
          <a:xfrm>
            <a:off x="1242000" y="69150"/>
            <a:ext cx="0" cy="23862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2"/>
          <p:cNvCxnSpPr/>
          <p:nvPr/>
        </p:nvCxnSpPr>
        <p:spPr>
          <a:xfrm>
            <a:off x="3539950" y="69150"/>
            <a:ext cx="0" cy="23862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2"/>
          <p:cNvCxnSpPr/>
          <p:nvPr/>
        </p:nvCxnSpPr>
        <p:spPr>
          <a:xfrm rot="10800000">
            <a:off x="1107250" y="221550"/>
            <a:ext cx="25851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32"/>
          <p:cNvCxnSpPr/>
          <p:nvPr/>
        </p:nvCxnSpPr>
        <p:spPr>
          <a:xfrm rot="10800000">
            <a:off x="1078563" y="2206838"/>
            <a:ext cx="25851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43" name="Google Shape;24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775" y="1223100"/>
            <a:ext cx="4246451" cy="368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0586" y="1340414"/>
            <a:ext cx="3686989" cy="3445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750" y="1336925"/>
            <a:ext cx="340995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425" y="1336925"/>
            <a:ext cx="3557843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712" y="1455475"/>
            <a:ext cx="3363231" cy="2959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154" y="1455475"/>
            <a:ext cx="3363231" cy="299099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5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64" name="Google Shape;26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478" y="1403574"/>
            <a:ext cx="3499648" cy="307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3150" y="1403575"/>
            <a:ext cx="3406884" cy="307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71" name="Google Shape;2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063" y="1281728"/>
            <a:ext cx="3583775" cy="3156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388" y="1281725"/>
            <a:ext cx="3496540" cy="3156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78" name="Google Shape;27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6248" y="1294850"/>
            <a:ext cx="3591941" cy="3311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612" y="1294850"/>
            <a:ext cx="3663724" cy="331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/>
          <p:nvPr>
            <p:ph type="title"/>
          </p:nvPr>
        </p:nvSpPr>
        <p:spPr>
          <a:xfrm>
            <a:off x="415250" y="261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Result</a:t>
            </a:r>
            <a:endParaRPr sz="3240"/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800" y="1342925"/>
            <a:ext cx="3467100" cy="306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800" y="1342925"/>
            <a:ext cx="3813796" cy="3067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600" y="1478026"/>
            <a:ext cx="2461450" cy="224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4">
            <a:alphaModFix/>
          </a:blip>
          <a:srcRect b="67190" l="0" r="0" t="0"/>
          <a:stretch/>
        </p:blipFill>
        <p:spPr>
          <a:xfrm>
            <a:off x="7054678" y="90200"/>
            <a:ext cx="1857622" cy="159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5175" y="1687725"/>
            <a:ext cx="1245750" cy="1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/>
          <p:nvPr/>
        </p:nvSpPr>
        <p:spPr>
          <a:xfrm rot="1275634">
            <a:off x="759654" y="2707595"/>
            <a:ext cx="88525" cy="1198061"/>
          </a:xfrm>
          <a:prstGeom prst="rect">
            <a:avLst/>
          </a:prstGeom>
          <a:solidFill>
            <a:srgbClr val="81C5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1" name="Google Shape;81;p15"/>
          <p:cNvSpPr/>
          <p:nvPr/>
        </p:nvSpPr>
        <p:spPr>
          <a:xfrm rot="-1113458">
            <a:off x="1184252" y="2707663"/>
            <a:ext cx="88607" cy="1197904"/>
          </a:xfrm>
          <a:prstGeom prst="rect">
            <a:avLst/>
          </a:prstGeom>
          <a:solidFill>
            <a:srgbClr val="81C5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Background</a:t>
            </a:r>
            <a:endParaRPr sz="3240"/>
          </a:p>
        </p:txBody>
      </p:sp>
      <p:cxnSp>
        <p:nvCxnSpPr>
          <p:cNvPr id="83" name="Google Shape;83;p15"/>
          <p:cNvCxnSpPr/>
          <p:nvPr/>
        </p:nvCxnSpPr>
        <p:spPr>
          <a:xfrm flipH="1" rot="10800000">
            <a:off x="5499875" y="816900"/>
            <a:ext cx="1581000" cy="1797000"/>
          </a:xfrm>
          <a:prstGeom prst="straightConnector1">
            <a:avLst/>
          </a:prstGeom>
          <a:noFill/>
          <a:ln cap="flat" cmpd="sng" w="38100">
            <a:solidFill>
              <a:srgbClr val="2E9DFF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84" name="Google Shape;84;p15"/>
          <p:cNvGrpSpPr/>
          <p:nvPr/>
        </p:nvGrpSpPr>
        <p:grpSpPr>
          <a:xfrm>
            <a:off x="5431075" y="1687726"/>
            <a:ext cx="3481226" cy="1650169"/>
            <a:chOff x="5431075" y="1687726"/>
            <a:chExt cx="3481226" cy="1650169"/>
          </a:xfrm>
        </p:grpSpPr>
        <p:pic>
          <p:nvPicPr>
            <p:cNvPr id="85" name="Google Shape;85;p15"/>
            <p:cNvPicPr preferRelativeResize="0"/>
            <p:nvPr/>
          </p:nvPicPr>
          <p:blipFill rotWithShape="1">
            <a:blip r:embed="rId4">
              <a:alphaModFix/>
            </a:blip>
            <a:srcRect b="33404" l="0" r="0" t="32706"/>
            <a:stretch/>
          </p:blipFill>
          <p:spPr>
            <a:xfrm>
              <a:off x="7054675" y="1687726"/>
              <a:ext cx="1857626" cy="165016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6" name="Google Shape;86;p15"/>
            <p:cNvCxnSpPr>
              <a:endCxn id="85" idx="1"/>
            </p:cNvCxnSpPr>
            <p:nvPr/>
          </p:nvCxnSpPr>
          <p:spPr>
            <a:xfrm flipH="1" rot="10800000">
              <a:off x="5431075" y="2512810"/>
              <a:ext cx="1623600" cy="111000"/>
            </a:xfrm>
            <a:prstGeom prst="straightConnector1">
              <a:avLst/>
            </a:prstGeom>
            <a:noFill/>
            <a:ln cap="flat" cmpd="sng" w="38100">
              <a:solidFill>
                <a:srgbClr val="81C543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600" y="1478026"/>
            <a:ext cx="2461450" cy="224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 b="67190" l="0" r="0" t="0"/>
          <a:stretch/>
        </p:blipFill>
        <p:spPr>
          <a:xfrm>
            <a:off x="7054678" y="90200"/>
            <a:ext cx="1857622" cy="159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33404" l="0" r="0" t="32706"/>
          <a:stretch/>
        </p:blipFill>
        <p:spPr>
          <a:xfrm>
            <a:off x="7054675" y="1687726"/>
            <a:ext cx="1857626" cy="1650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5175" y="1687725"/>
            <a:ext cx="1245750" cy="1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/>
          <p:nvPr/>
        </p:nvSpPr>
        <p:spPr>
          <a:xfrm rot="1275634">
            <a:off x="759654" y="2707595"/>
            <a:ext cx="88525" cy="1198061"/>
          </a:xfrm>
          <a:prstGeom prst="rect">
            <a:avLst/>
          </a:prstGeom>
          <a:solidFill>
            <a:srgbClr val="E724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6"/>
          <p:cNvSpPr/>
          <p:nvPr/>
        </p:nvSpPr>
        <p:spPr>
          <a:xfrm rot="-1113458">
            <a:off x="1184252" y="2707663"/>
            <a:ext cx="88607" cy="1197904"/>
          </a:xfrm>
          <a:prstGeom prst="rect">
            <a:avLst/>
          </a:prstGeom>
          <a:solidFill>
            <a:srgbClr val="E724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7" name="Google Shape;97;p16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Background</a:t>
            </a:r>
            <a:endParaRPr sz="3240"/>
          </a:p>
        </p:txBody>
      </p:sp>
      <p:cxnSp>
        <p:nvCxnSpPr>
          <p:cNvPr id="98" name="Google Shape;98;p16"/>
          <p:cNvCxnSpPr/>
          <p:nvPr/>
        </p:nvCxnSpPr>
        <p:spPr>
          <a:xfrm flipH="1" rot="10800000">
            <a:off x="5499875" y="816900"/>
            <a:ext cx="1581000" cy="1797000"/>
          </a:xfrm>
          <a:prstGeom prst="straightConnector1">
            <a:avLst/>
          </a:prstGeom>
          <a:noFill/>
          <a:ln cap="flat" cmpd="sng" w="38100">
            <a:solidFill>
              <a:srgbClr val="2E9D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9" name="Google Shape;99;p16"/>
          <p:cNvCxnSpPr/>
          <p:nvPr/>
        </p:nvCxnSpPr>
        <p:spPr>
          <a:xfrm flipH="1" rot="10800000">
            <a:off x="5431075" y="2512810"/>
            <a:ext cx="1623600" cy="111000"/>
          </a:xfrm>
          <a:prstGeom prst="straightConnector1">
            <a:avLst/>
          </a:prstGeom>
          <a:noFill/>
          <a:ln cap="flat" cmpd="sng" w="38100">
            <a:solidFill>
              <a:srgbClr val="81C543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00" name="Google Shape;100;p16"/>
          <p:cNvGrpSpPr/>
          <p:nvPr/>
        </p:nvGrpSpPr>
        <p:grpSpPr>
          <a:xfrm>
            <a:off x="5470375" y="2633448"/>
            <a:ext cx="3441926" cy="2301979"/>
            <a:chOff x="5470375" y="2633448"/>
            <a:chExt cx="3441926" cy="2301979"/>
          </a:xfrm>
        </p:grpSpPr>
        <p:pic>
          <p:nvPicPr>
            <p:cNvPr id="101" name="Google Shape;101;p16"/>
            <p:cNvPicPr preferRelativeResize="0"/>
            <p:nvPr/>
          </p:nvPicPr>
          <p:blipFill rotWithShape="1">
            <a:blip r:embed="rId4">
              <a:alphaModFix/>
            </a:blip>
            <a:srcRect b="0" l="0" r="0" t="66109"/>
            <a:stretch/>
          </p:blipFill>
          <p:spPr>
            <a:xfrm>
              <a:off x="7054675" y="3285268"/>
              <a:ext cx="1857626" cy="16501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2" name="Google Shape;102;p16"/>
            <p:cNvCxnSpPr>
              <a:endCxn id="101" idx="1"/>
            </p:cNvCxnSpPr>
            <p:nvPr/>
          </p:nvCxnSpPr>
          <p:spPr>
            <a:xfrm>
              <a:off x="5470375" y="2633448"/>
              <a:ext cx="1584300" cy="1476900"/>
            </a:xfrm>
            <a:prstGeom prst="straightConnector1">
              <a:avLst/>
            </a:prstGeom>
            <a:noFill/>
            <a:ln cap="flat" cmpd="sng" w="38100">
              <a:solidFill>
                <a:srgbClr val="E7242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/>
              <a:t>Overview</a:t>
            </a:r>
            <a:endParaRPr sz="3240"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692700" y="1152475"/>
            <a:ext cx="78564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AutoNum type="arabicPeriod"/>
            </a:pPr>
            <a:r>
              <a:rPr lang="en" sz="2435"/>
              <a:t>Divide the original picture into 3 </a:t>
            </a:r>
            <a:r>
              <a:rPr lang="en" sz="2435"/>
              <a:t>channel.</a:t>
            </a:r>
            <a:endParaRPr sz="2435"/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AutoNum type="arabicPeriod"/>
            </a:pPr>
            <a:r>
              <a:rPr lang="en" sz="2435"/>
              <a:t>Align the 3 channels using edge detection and pyramid technique.</a:t>
            </a:r>
            <a:endParaRPr sz="2435"/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35"/>
              <a:buAutoNum type="arabicPeriod"/>
            </a:pPr>
            <a:r>
              <a:rPr lang="en" sz="2435"/>
              <a:t>Automatically crop the borders of the image.</a:t>
            </a:r>
            <a:endParaRPr sz="2435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67190" l="0" r="0" t="0"/>
          <a:stretch/>
        </p:blipFill>
        <p:spPr>
          <a:xfrm>
            <a:off x="281930" y="1611500"/>
            <a:ext cx="2926769" cy="2516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33404" l="0" r="0" t="32706"/>
          <a:stretch/>
        </p:blipFill>
        <p:spPr>
          <a:xfrm>
            <a:off x="3208688" y="1611501"/>
            <a:ext cx="2833422" cy="2516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/>
          </a:blip>
          <a:srcRect b="0" l="0" r="0" t="66109"/>
          <a:stretch/>
        </p:blipFill>
        <p:spPr>
          <a:xfrm>
            <a:off x="6042102" y="1611500"/>
            <a:ext cx="2833422" cy="251697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>
            <p:ph type="title"/>
          </p:nvPr>
        </p:nvSpPr>
        <p:spPr>
          <a:xfrm>
            <a:off x="1373000" y="4187400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3C78D8"/>
                </a:solidFill>
              </a:rPr>
              <a:t>B</a:t>
            </a:r>
            <a:endParaRPr sz="3240">
              <a:solidFill>
                <a:srgbClr val="3C78D8"/>
              </a:solidFill>
            </a:endParaRPr>
          </a:p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4229763" y="4187400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6AA84F"/>
                </a:solidFill>
              </a:rPr>
              <a:t>G</a:t>
            </a:r>
            <a:endParaRPr sz="3240">
              <a:solidFill>
                <a:srgbClr val="6AA84F"/>
              </a:solidFill>
            </a:endParaRPr>
          </a:p>
        </p:txBody>
      </p:sp>
      <p:sp>
        <p:nvSpPr>
          <p:cNvPr id="118" name="Google Shape;118;p18"/>
          <p:cNvSpPr txBox="1"/>
          <p:nvPr>
            <p:ph type="title"/>
          </p:nvPr>
        </p:nvSpPr>
        <p:spPr>
          <a:xfrm>
            <a:off x="7086513" y="4187400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FF0000"/>
                </a:solidFill>
              </a:rPr>
              <a:t>R</a:t>
            </a:r>
            <a:endParaRPr sz="3240">
              <a:solidFill>
                <a:srgbClr val="FF0000"/>
              </a:solidFill>
            </a:endParaRPr>
          </a:p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Divide the picture</a:t>
            </a:r>
            <a:endParaRPr sz="324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950" y="816925"/>
            <a:ext cx="3877253" cy="3544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 rotWithShape="1">
          <a:blip r:embed="rId4">
            <a:alphaModFix/>
          </a:blip>
          <a:srcRect b="67190" l="0" r="0" t="0"/>
          <a:stretch/>
        </p:blipFill>
        <p:spPr>
          <a:xfrm>
            <a:off x="603228" y="149125"/>
            <a:ext cx="1857622" cy="159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4">
            <a:alphaModFix/>
          </a:blip>
          <a:srcRect b="33404" l="0" r="0" t="32706"/>
          <a:stretch/>
        </p:blipFill>
        <p:spPr>
          <a:xfrm>
            <a:off x="603225" y="1746651"/>
            <a:ext cx="1857626" cy="1650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 rotWithShape="1">
          <a:blip r:embed="rId4">
            <a:alphaModFix/>
          </a:blip>
          <a:srcRect b="0" l="0" r="0" t="66109"/>
          <a:stretch/>
        </p:blipFill>
        <p:spPr>
          <a:xfrm>
            <a:off x="603225" y="3344193"/>
            <a:ext cx="1857626" cy="16501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19"/>
          <p:cNvCxnSpPr>
            <a:stCxn id="125" idx="3"/>
            <a:endCxn id="124" idx="1"/>
          </p:cNvCxnSpPr>
          <p:nvPr/>
        </p:nvCxnSpPr>
        <p:spPr>
          <a:xfrm>
            <a:off x="2460850" y="947887"/>
            <a:ext cx="2174100" cy="16410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9" name="Google Shape;129;p19"/>
          <p:cNvCxnSpPr>
            <a:stCxn id="126" idx="3"/>
            <a:endCxn id="124" idx="1"/>
          </p:cNvCxnSpPr>
          <p:nvPr/>
        </p:nvCxnSpPr>
        <p:spPr>
          <a:xfrm>
            <a:off x="2460851" y="2571735"/>
            <a:ext cx="2174100" cy="171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0" name="Google Shape;130;p19"/>
          <p:cNvCxnSpPr>
            <a:stCxn id="127" idx="3"/>
            <a:endCxn id="124" idx="1"/>
          </p:cNvCxnSpPr>
          <p:nvPr/>
        </p:nvCxnSpPr>
        <p:spPr>
          <a:xfrm flipH="1" rot="10800000">
            <a:off x="2460851" y="2588873"/>
            <a:ext cx="2174100" cy="15804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1" name="Google Shape;131;p19"/>
          <p:cNvSpPr txBox="1"/>
          <p:nvPr>
            <p:ph type="title"/>
          </p:nvPr>
        </p:nvSpPr>
        <p:spPr>
          <a:xfrm>
            <a:off x="2809213" y="863275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3C78D8"/>
                </a:solidFill>
              </a:rPr>
              <a:t>B</a:t>
            </a:r>
            <a:endParaRPr sz="3240">
              <a:solidFill>
                <a:srgbClr val="3C78D8"/>
              </a:solidFill>
            </a:endParaRPr>
          </a:p>
        </p:txBody>
      </p:sp>
      <p:sp>
        <p:nvSpPr>
          <p:cNvPr id="132" name="Google Shape;132;p19"/>
          <p:cNvSpPr txBox="1"/>
          <p:nvPr>
            <p:ph type="title"/>
          </p:nvPr>
        </p:nvSpPr>
        <p:spPr>
          <a:xfrm>
            <a:off x="2786288" y="1999075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6AA84F"/>
                </a:solidFill>
              </a:rPr>
              <a:t>G</a:t>
            </a:r>
            <a:endParaRPr sz="3240">
              <a:solidFill>
                <a:srgbClr val="6AA84F"/>
              </a:solidFill>
            </a:endParaRPr>
          </a:p>
        </p:txBody>
      </p:sp>
      <p:sp>
        <p:nvSpPr>
          <p:cNvPr id="133" name="Google Shape;133;p19"/>
          <p:cNvSpPr txBox="1"/>
          <p:nvPr>
            <p:ph type="title"/>
          </p:nvPr>
        </p:nvSpPr>
        <p:spPr>
          <a:xfrm>
            <a:off x="2782475" y="3082500"/>
            <a:ext cx="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40">
                <a:solidFill>
                  <a:srgbClr val="FF0000"/>
                </a:solidFill>
              </a:rPr>
              <a:t>R</a:t>
            </a:r>
            <a:endParaRPr sz="3240">
              <a:solidFill>
                <a:srgbClr val="FF0000"/>
              </a:solidFill>
            </a:endParaRPr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4921775" y="4421650"/>
            <a:ext cx="330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35"/>
              <a:t>np.dstack((R, G, B))</a:t>
            </a:r>
            <a:endParaRPr sz="243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Alignment Process</a:t>
            </a:r>
            <a:endParaRPr sz="3240"/>
          </a:p>
        </p:txBody>
      </p:sp>
      <p:sp>
        <p:nvSpPr>
          <p:cNvPr id="140" name="Google Shape;140;p20"/>
          <p:cNvSpPr txBox="1"/>
          <p:nvPr/>
        </p:nvSpPr>
        <p:spPr>
          <a:xfrm>
            <a:off x="796350" y="1509675"/>
            <a:ext cx="7856100" cy="28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Edge detection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Choose search method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Determine the shift range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 matching metric function to find the best displacement 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7120450" y="445025"/>
            <a:ext cx="1700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Img: </a:t>
            </a:r>
            <a:r>
              <a:rPr lang="en" sz="2135">
                <a:solidFill>
                  <a:srgbClr val="6AA84F"/>
                </a:solidFill>
                <a:latin typeface="Average"/>
                <a:ea typeface="Average"/>
                <a:cs typeface="Average"/>
                <a:sym typeface="Average"/>
              </a:rPr>
              <a:t>G</a:t>
            </a: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, </a:t>
            </a:r>
            <a:r>
              <a:rPr lang="en" sz="2135">
                <a:solidFill>
                  <a:srgbClr val="E72425"/>
                </a:solidFill>
                <a:latin typeface="Average"/>
                <a:ea typeface="Average"/>
                <a:cs typeface="Average"/>
                <a:sym typeface="Average"/>
              </a:rPr>
              <a:t>R</a:t>
            </a:r>
            <a:endParaRPr sz="2135">
              <a:solidFill>
                <a:srgbClr val="E72425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Ref: </a:t>
            </a:r>
            <a:r>
              <a:rPr lang="en" sz="2135">
                <a:solidFill>
                  <a:srgbClr val="3C78D8"/>
                </a:solidFill>
                <a:latin typeface="Average"/>
                <a:ea typeface="Average"/>
                <a:cs typeface="Average"/>
                <a:sym typeface="Average"/>
              </a:rPr>
              <a:t>B</a:t>
            </a:r>
            <a:endParaRPr sz="2135">
              <a:solidFill>
                <a:srgbClr val="3C78D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40"/>
              <a:t>Edge Detection: Canny</a:t>
            </a:r>
            <a:endParaRPr sz="3240"/>
          </a:p>
        </p:txBody>
      </p:sp>
      <p:sp>
        <p:nvSpPr>
          <p:cNvPr id="147" name="Google Shape;147;p21"/>
          <p:cNvSpPr txBox="1"/>
          <p:nvPr/>
        </p:nvSpPr>
        <p:spPr>
          <a:xfrm>
            <a:off x="796350" y="1509675"/>
            <a:ext cx="7856100" cy="28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Filter out any noise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Find the intensity gradient of the image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Non-maximum suppression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Double Thresholding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32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35"/>
              <a:buFont typeface="Average"/>
              <a:buAutoNum type="arabicPeriod"/>
            </a:pPr>
            <a:r>
              <a:rPr lang="en" sz="243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Connect Weak Edge</a:t>
            </a:r>
            <a:endParaRPr sz="2435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